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6"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158" y="-1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A6B2AA-48C4-4821-94F7-EA55D2A9D9C3}" type="datetimeFigureOut">
              <a:rPr lang="en-US" smtClean="0"/>
              <a:pPr/>
              <a:t>5/26/2014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2D6066-496C-4143-9BA4-011B71BC5FF7}" type="slidenum">
              <a:rPr lang="en-US" smtClean="0"/>
              <a:pPr/>
              <a:t>‹#›</a:t>
            </a:fld>
            <a:endParaRPr lang="en-US"/>
          </a:p>
        </p:txBody>
      </p:sp>
    </p:spTree>
    <p:extLst>
      <p:ext uri="{BB962C8B-B14F-4D97-AF65-F5344CB8AC3E}">
        <p14:creationId xmlns:p14="http://schemas.microsoft.com/office/powerpoint/2010/main" val="3149214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6B8FA9-C845-441B-BDC7-EA0D8CBDDAC8}" type="datetimeFigureOut">
              <a:rPr lang="en-US" smtClean="0"/>
              <a:pPr/>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873C60-9204-4E4A-9C44-AEEEFF74911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6B8FA9-C845-441B-BDC7-EA0D8CBDDAC8}" type="datetimeFigureOut">
              <a:rPr lang="en-US" smtClean="0"/>
              <a:pPr/>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873C60-9204-4E4A-9C44-AEEEFF7491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6B8FA9-C845-441B-BDC7-EA0D8CBDDAC8}" type="datetimeFigureOut">
              <a:rPr lang="en-US" smtClean="0"/>
              <a:pPr/>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873C60-9204-4E4A-9C44-AEEEFF7491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6B8FA9-C845-441B-BDC7-EA0D8CBDDAC8}" type="datetimeFigureOut">
              <a:rPr lang="en-US" smtClean="0"/>
              <a:pPr/>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873C60-9204-4E4A-9C44-AEEEFF7491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6B8FA9-C845-441B-BDC7-EA0D8CBDDAC8}" type="datetimeFigureOut">
              <a:rPr lang="en-US" smtClean="0"/>
              <a:pPr/>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873C60-9204-4E4A-9C44-AEEEFF7491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6B8FA9-C845-441B-BDC7-EA0D8CBDDAC8}" type="datetimeFigureOut">
              <a:rPr lang="en-US" smtClean="0"/>
              <a:pPr/>
              <a:t>5/26/2014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873C60-9204-4E4A-9C44-AEEEFF74911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6B8FA9-C845-441B-BDC7-EA0D8CBDDAC8}" type="datetimeFigureOut">
              <a:rPr lang="en-US" smtClean="0"/>
              <a:pPr/>
              <a:t>5/26/2014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873C60-9204-4E4A-9C44-AEEEFF74911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6B8FA9-C845-441B-BDC7-EA0D8CBDDAC8}" type="datetimeFigureOut">
              <a:rPr lang="en-US" smtClean="0"/>
              <a:pPr/>
              <a:t>5/26/2014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873C60-9204-4E4A-9C44-AEEEFF7491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6B8FA9-C845-441B-BDC7-EA0D8CBDDAC8}" type="datetimeFigureOut">
              <a:rPr lang="en-US" smtClean="0"/>
              <a:pPr/>
              <a:t>5/26/2014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873C60-9204-4E4A-9C44-AEEEFF7491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6B8FA9-C845-441B-BDC7-EA0D8CBDDAC8}" type="datetimeFigureOut">
              <a:rPr lang="en-US" smtClean="0"/>
              <a:pPr/>
              <a:t>5/26/2014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873C60-9204-4E4A-9C44-AEEEFF74911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6B8FA9-C845-441B-BDC7-EA0D8CBDDAC8}" type="datetimeFigureOut">
              <a:rPr lang="en-US" smtClean="0"/>
              <a:pPr/>
              <a:t>5/26/2014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873C60-9204-4E4A-9C44-AEEEFF74911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9000"/>
            <a:lum/>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6B8FA9-C845-441B-BDC7-EA0D8CBDDAC8}" type="datetimeFigureOut">
              <a:rPr lang="en-US" smtClean="0"/>
              <a:pPr/>
              <a:t>5/26/2014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873C60-9204-4E4A-9C44-AEEEFF7491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quotegarden.com/" TargetMode="External"/><Relationship Id="rId2" Type="http://schemas.openxmlformats.org/officeDocument/2006/relationships/hyperlink" Target="http://www.bls.gov/ooh/architecture-and-engineering/biomedical-engineers.htm" TargetMode="Externa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609600"/>
            <a:ext cx="8686800" cy="17543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lIns="91440" tIns="45720" rIns="91440" bIns="45720">
            <a:spAutoFit/>
          </a:bodyPr>
          <a:lstStyle/>
          <a:p>
            <a:pPr algn="ctr"/>
            <a:r>
              <a:rPr lang="en-US" sz="5400" b="1" dirty="0" smtClean="0"/>
              <a:t>Biomedical Engineers</a:t>
            </a: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r>
            <a:b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n-US" sz="5400" dirty="0" smtClean="0"/>
              <a:t>Architecture and Engineering </a:t>
            </a:r>
            <a:endPar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2392113" y="3018087"/>
            <a:ext cx="3978773" cy="297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ubtitle 2"/>
          <p:cNvSpPr>
            <a:spLocks noGrp="1"/>
          </p:cNvSpPr>
          <p:nvPr>
            <p:ph type="subTitle" idx="1"/>
          </p:nvPr>
        </p:nvSpPr>
        <p:spPr>
          <a:xfrm>
            <a:off x="228600" y="5334000"/>
            <a:ext cx="8534401" cy="1295400"/>
          </a:xfrm>
          <a:noFill/>
          <a:ln>
            <a:noFill/>
          </a:ln>
        </p:spPr>
        <p:style>
          <a:lnRef idx="3">
            <a:schemeClr val="lt1"/>
          </a:lnRef>
          <a:fillRef idx="1">
            <a:schemeClr val="dk1"/>
          </a:fillRef>
          <a:effectRef idx="1">
            <a:schemeClr val="dk1"/>
          </a:effectRef>
          <a:fontRef idx="minor">
            <a:schemeClr val="lt1"/>
          </a:fontRef>
        </p:style>
        <p:txBody>
          <a:bodyPr>
            <a:normAutofit lnSpcReduction="10000"/>
          </a:bodyPr>
          <a:lstStyle/>
          <a:p>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Sara Nevedal</a:t>
            </a:r>
          </a:p>
          <a:p>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Lake Shore  </a:t>
            </a:r>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5/7/14 4th </a:t>
            </a:r>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hour </a:t>
            </a:r>
          </a:p>
          <a:p>
            <a:r>
              <a:rPr lang="en-US" sz="2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Career/Technology Foundations</a:t>
            </a:r>
          </a:p>
          <a:p>
            <a:endPar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p>
          <a:p>
            <a:pPr>
              <a:buNone/>
            </a:pPr>
            <a:endParaRPr lang="en-US" dirty="0"/>
          </a:p>
        </p:txBody>
      </p:sp>
      <p:sp>
        <p:nvSpPr>
          <p:cNvPr id="5" name="Rectangle 4"/>
          <p:cNvSpPr/>
          <p:nvPr/>
        </p:nvSpPr>
        <p:spPr>
          <a:xfrm>
            <a:off x="228600" y="533400"/>
            <a:ext cx="8686800" cy="923330"/>
          </a:xfrm>
          <a:prstGeom prst="rect">
            <a:avLst/>
          </a:prstGeom>
          <a:solidFill>
            <a:schemeClr val="accent5">
              <a:lumMod val="60000"/>
              <a:lumOff val="40000"/>
            </a:schemeClr>
          </a:solidFill>
          <a:ln>
            <a:solidFill>
              <a:schemeClr val="accent5">
                <a:lumMod val="60000"/>
                <a:lumOff val="40000"/>
              </a:schemeClr>
            </a:solidFill>
          </a:ln>
        </p:spPr>
        <p:style>
          <a:lnRef idx="1">
            <a:schemeClr val="accent2"/>
          </a:lnRef>
          <a:fillRef idx="3">
            <a:schemeClr val="accent2"/>
          </a:fillRef>
          <a:effectRef idx="2">
            <a:schemeClr val="accent2"/>
          </a:effectRef>
          <a:fontRef idx="minor">
            <a:schemeClr val="lt1"/>
          </a:fontRef>
        </p:style>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Citations</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4" name="TextBox 3"/>
          <p:cNvSpPr txBox="1"/>
          <p:nvPr/>
        </p:nvSpPr>
        <p:spPr>
          <a:xfrm>
            <a:off x="228600" y="1676400"/>
            <a:ext cx="8763000" cy="1569660"/>
          </a:xfrm>
          <a:prstGeom prst="rect">
            <a:avLst/>
          </a:prstGeom>
          <a:noFill/>
        </p:spPr>
        <p:txBody>
          <a:bodyPr wrap="square" rtlCol="0">
            <a:spAutoFit/>
          </a:bodyPr>
          <a:lstStyle/>
          <a:p>
            <a:pPr>
              <a:buFont typeface="Arial" pitchFamily="34" charset="0"/>
              <a:buChar char="•"/>
            </a:pPr>
            <a:r>
              <a:rPr lang="en-US" sz="3200" dirty="0" smtClean="0">
                <a:hlinkClick r:id="rId2"/>
              </a:rPr>
              <a:t>http://www.bls.gov/ooh/architecture-and-     engineering/biomedical-engineers.htm</a:t>
            </a:r>
            <a:endParaRPr lang="en-US" sz="3200" dirty="0" smtClean="0"/>
          </a:p>
          <a:p>
            <a:pPr>
              <a:buFont typeface="Arial" pitchFamily="34" charset="0"/>
              <a:buChar char="•"/>
            </a:pPr>
            <a:r>
              <a:rPr lang="en-US" sz="3200" dirty="0" smtClean="0">
                <a:hlinkClick r:id="rId3"/>
              </a:rPr>
              <a:t>http://www.quotegarden.com/</a:t>
            </a:r>
            <a:r>
              <a:rPr lang="en-US" sz="3200" dirty="0" smtClean="0"/>
              <a:t> </a:t>
            </a:r>
            <a:endParaRPr lang="en-US" sz="3200" dirty="0"/>
          </a:p>
        </p:txBody>
      </p:sp>
      <p:pic>
        <p:nvPicPr>
          <p:cNvPr id="6" name="Picture 5" descr="biomd 5.jpg"/>
          <p:cNvPicPr>
            <a:picLocks noChangeAspect="1"/>
          </p:cNvPicPr>
          <p:nvPr/>
        </p:nvPicPr>
        <p:blipFill>
          <a:blip r:embed="rId4" cstate="print"/>
          <a:stretch>
            <a:fillRect/>
          </a:stretch>
        </p:blipFill>
        <p:spPr>
          <a:xfrm>
            <a:off x="3429000" y="4114800"/>
            <a:ext cx="2019300" cy="226695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1"/>
            <a:ext cx="8534400" cy="3962400"/>
          </a:xfrm>
        </p:spPr>
        <p:txBody>
          <a:bodyPr>
            <a:normAutofit lnSpcReduction="10000"/>
          </a:bodyPr>
          <a:lstStyle/>
          <a:p>
            <a:pPr>
              <a:buNone/>
            </a:pPr>
            <a:r>
              <a:rPr lang="en-US" sz="2400" dirty="0" smtClean="0"/>
              <a:t>     “The price of success is hard work, dedication to the job at hand, and the determination that whether we win or lose, we have applied the best of ourselves to the task at hand.”-Vince Lombardi. Being a biomedical engineer takes a lot of work, but I know it pay of when I make something awesome and useful. I’m interested in having something new and challenging everyday. I have always loved math and science so this career fits. In order to get a better understanding of my career as a biomedical engineer, I will be researching the nature of the work; working conditions; training, qualifications, advancement; job outlook/employments; earnings; and a related occupation.</a:t>
            </a:r>
          </a:p>
        </p:txBody>
      </p:sp>
      <p:sp>
        <p:nvSpPr>
          <p:cNvPr id="4" name="Rectangle 3"/>
          <p:cNvSpPr/>
          <p:nvPr/>
        </p:nvSpPr>
        <p:spPr>
          <a:xfrm>
            <a:off x="457200" y="304800"/>
            <a:ext cx="8229599"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Introduction</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5" name="Picture 4" descr="biomed 4.jpg"/>
          <p:cNvPicPr>
            <a:picLocks noChangeAspect="1"/>
          </p:cNvPicPr>
          <p:nvPr/>
        </p:nvPicPr>
        <p:blipFill>
          <a:blip r:embed="rId2" cstate="print"/>
          <a:stretch>
            <a:fillRect/>
          </a:stretch>
        </p:blipFill>
        <p:spPr>
          <a:xfrm>
            <a:off x="2895600" y="5334000"/>
            <a:ext cx="3200400" cy="14287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3810000"/>
          </a:xfrm>
        </p:spPr>
        <p:txBody>
          <a:bodyPr>
            <a:normAutofit fontScale="77500" lnSpcReduction="20000"/>
          </a:bodyPr>
          <a:lstStyle/>
          <a:p>
            <a:pPr>
              <a:buFont typeface="Wingdings" pitchFamily="2" charset="2"/>
              <a:buChar char=""/>
            </a:pPr>
            <a:r>
              <a:rPr lang="en-US" sz="2800" b="1" dirty="0" smtClean="0"/>
              <a:t>Design systems and products, such as artificial internal organs, artificial devices that replace body parts, and machines for diagnosing medical problems</a:t>
            </a:r>
          </a:p>
          <a:p>
            <a:pPr>
              <a:buFont typeface="Wingdings" pitchFamily="2" charset="2"/>
              <a:buChar char=""/>
            </a:pPr>
            <a:r>
              <a:rPr lang="en-US" sz="2800" u="sng" dirty="0" smtClean="0"/>
              <a:t>Install, adjust, maintain, repair, or provide technical support for biomedical equipment</a:t>
            </a:r>
          </a:p>
          <a:p>
            <a:pPr>
              <a:buFont typeface="Wingdings" pitchFamily="2" charset="2"/>
              <a:buChar char=""/>
            </a:pPr>
            <a:r>
              <a:rPr lang="en-US" sz="2800" dirty="0" smtClean="0"/>
              <a:t>Evaluate the safety, efficiency, and effectiveness of biomedical equipment</a:t>
            </a:r>
          </a:p>
          <a:p>
            <a:pPr>
              <a:buFont typeface="Wingdings" pitchFamily="2" charset="2"/>
              <a:buChar char=""/>
            </a:pPr>
            <a:r>
              <a:rPr lang="en-US" sz="2800" dirty="0" smtClean="0"/>
              <a:t>Train clinicians and other personnel on the proper use of equipment</a:t>
            </a:r>
          </a:p>
          <a:p>
            <a:pPr>
              <a:buFont typeface="Wingdings" pitchFamily="2" charset="2"/>
              <a:buChar char=""/>
            </a:pPr>
            <a:r>
              <a:rPr lang="en-US" sz="2800" dirty="0" smtClean="0"/>
              <a:t>Work with life scientists, chemists, and medical scientists to research the engineering aspects of biological systems of humans and animals</a:t>
            </a:r>
          </a:p>
          <a:p>
            <a:pPr>
              <a:buNone/>
            </a:pPr>
            <a:endParaRPr lang="en-US" u="sng" dirty="0" smtClean="0"/>
          </a:p>
        </p:txBody>
      </p:sp>
      <p:sp>
        <p:nvSpPr>
          <p:cNvPr id="4" name="Rectangle 3"/>
          <p:cNvSpPr/>
          <p:nvPr/>
        </p:nvSpPr>
        <p:spPr>
          <a:xfrm>
            <a:off x="457200" y="381000"/>
            <a:ext cx="8305800" cy="92333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Nature of Work</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6" name="Picture 5" descr="biomed 3.jpg"/>
          <p:cNvPicPr>
            <a:picLocks noChangeAspect="1"/>
          </p:cNvPicPr>
          <p:nvPr/>
        </p:nvPicPr>
        <p:blipFill>
          <a:blip r:embed="rId2" cstate="print"/>
          <a:stretch>
            <a:fillRect/>
          </a:stretch>
        </p:blipFill>
        <p:spPr>
          <a:xfrm>
            <a:off x="3276600" y="5029200"/>
            <a:ext cx="2286000" cy="169313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lstStyle/>
          <a:p>
            <a:pPr>
              <a:buFont typeface="Wingdings" pitchFamily="2" charset="2"/>
              <a:buChar char=""/>
            </a:pPr>
            <a:r>
              <a:rPr lang="en-US" dirty="0" smtClean="0"/>
              <a:t>Mental: Must design and create things</a:t>
            </a:r>
          </a:p>
          <a:p>
            <a:pPr>
              <a:buFont typeface="Wingdings" pitchFamily="2" charset="2"/>
              <a:buChar char=""/>
            </a:pPr>
            <a:r>
              <a:rPr lang="en-US" dirty="0" smtClean="0"/>
              <a:t>Indoors: Mostly working in laboratories or hospitals</a:t>
            </a:r>
          </a:p>
          <a:p>
            <a:pPr>
              <a:buFont typeface="Wingdings" pitchFamily="2" charset="2"/>
              <a:buChar char=""/>
            </a:pPr>
            <a:r>
              <a:rPr lang="en-US" dirty="0" smtClean="0"/>
              <a:t>Most engineers work full time</a:t>
            </a:r>
          </a:p>
          <a:p>
            <a:pPr>
              <a:buFont typeface="Wingdings" pitchFamily="2" charset="2"/>
              <a:buChar char=""/>
            </a:pPr>
            <a:r>
              <a:rPr lang="en-US" dirty="0" smtClean="0"/>
              <a:t>Flexible hours, most of the time working until the project is done</a:t>
            </a:r>
            <a:endParaRPr lang="en-US" dirty="0"/>
          </a:p>
        </p:txBody>
      </p:sp>
      <p:sp>
        <p:nvSpPr>
          <p:cNvPr id="4" name="Rectangle 3"/>
          <p:cNvSpPr/>
          <p:nvPr/>
        </p:nvSpPr>
        <p:spPr>
          <a:xfrm>
            <a:off x="304800" y="457200"/>
            <a:ext cx="8534399" cy="92333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Workin</a:t>
            </a: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g Conditions</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7172" name="AutoShape 4" descr="data:image/jpeg;base64,/9j/4AAQSkZJRgABAQAAAQABAAD/2wCEAAkGBhQSEBUUEhQVFRUVFRQVFxYUFxQYFBQUFBQVFBQVFRQYHCYeGBkjGRUUHy8gIycpLCwsFR4xNTAqNSYrLCkBCQoKDgwOFw8PGikfHBwpKSkpKSkpKSkpKSkpKSwpKSkpKSkpKSkpLCkpKSwpKSkpKSkpKSwpKSkpKSwpLCkpKf/AABEIALcBEwMBIgACEQEDEQH/xAAcAAAABwEBAAAAAAAAAAAAAAAAAQIDBAUGBwj/xABBEAABAwIDBQQHBQcEAgMAAAABAAIRAyEEEjEFBkFRYSJxgZEHEzKhscHRFEJScuEVI2KCkqLwM1NzshbxQ2PC/8QAGQEAAwEBAQAAAAAAAAAAAAAAAQIDAAQF/8QAJBEAAgICAwEBAQACAwAAAAAAAAECEQMhEhMxQQRRInEUMmH/2gAMAwEAAhEDEQA/AOrUtEdUWSaJsl1NExhbUaTTNkpYUMJSSjCJg0aJGsYMI0kJSxgI0SEoBDQRI1jBhBQNr7do4Wnnr1AwcJu49A0XJXNtvenVrZbhaJcQYzVfkxp+aFho6wjXNN2PTRSrPazE0xRmB6xpLqcnSQbtHW66Sx4IBBBBuCLgjgQQstmaoUjCJBMAUiKMFEVgBFEjRLGAiRkoljARI0SxgIFBBYwlEjQKxgkSNEVjBIkaCNGI1E2TjkxQcodfF1GuIMRwgWIU5SodKyzomycCp/tDiNUVOu5vEpO1DdbLpBVzMeeN063aPRMskWK4MnIKK3Ht6pxuMbzTckDix+UAU0MQ3mEPtDeYR5IFMelGo5xTeaaqbSa25Bj5IOSQeLJqTUqBrS5xgAEk8gBJPkk0q4cAWmQVA3mw76mCxDKXtuo1Wt/MWEBGwHnfezeh+KxD6lR0yTlBPssk5WtHAAR3yVQAjWLT4+S6Tj/RyythKTqJDKraTJHB5LQSD1krm+O2XWoPy1WOYeEiAeoOh8FJMu00Lp1NdbLr/oX3ve9zsFVMgMc+mSbjKRmpxygyO4rj9bBVWUm1MpawuiTxMdVufQzhy/arXjRtOq4xMXYGa8LlFPegNa2egEaSgCqkBSMpMo3FYwUokUoSsYNBFKCxgIIILGAiKJBYwESEoLGAiKEopRRgIJOZGiYrqDtUMTTzCPLvSsNTAHOyRi65DeyoSeiq9IDWP4tM9xTkHiCkfaHcXFKbjTzXM2i1AzJQKMYidY8UitUAEoGFgoEpgVUedLYaF5ijZVKaL0GOWsNEtr0mqCQRzBHmISWuRgpmxaEbLxBLGmbwLjuT21Gmth6lKbuaQCJBB4GWkGxjiqfYTiAWkkw54E9HERKuWVE0JMEo7MXgtqMpO+y1HZatMBtyP3gaAMzSDx1jUIbQ2jR0qPpzwDi35q42jhKbsQC9gJHaDo0Hes3tPdmhVqzBY+ZtaQeCLOiPhm/SBRc/DsdTLSwHgQQZsIhX3oewBZTfUkiIFjrIBEjz81NxeEosoOblljGl5nU5QXa87La0cOyjSysAa0NLh5TKVPVCZPf9ljQ2jIvfqpQxAWewNbM0dw+CnscQqRyuiEsaLL7U1KOIETwVY56aq4nsx1Hz+ifsF6y0bi2nj5p3OqZj0r1qyygeMt8yJz1Uet6pDqko9oOssqu0WN1PkhTx7Te8HSQs9tcn1ZaDd8MHMZrW66qbRsAOQhJ2ux+tUXQqg8QjzBU7XQlF6dZRestsySXqqNRIzo9oOstTVHNR348DmVCJScqHaw8ESDtI/h96NVlXHtaYJFkEvYxuCLWieymMW1Lwj5ptPNoPmEeLCL8FXpWVNE00pyom3NXMy6HGapOLFvFGwo6gWfhvpBpYuU961Ztm1WgntBSae2W/ib5hQ5FqNCyolZ1Rs20z8Q8wnRtln4h5o8wcS8bUShUVF+3G81JwmN9a4NZclMpXoVxr0LZ1T95UaBP7x/fcz81oG4YgX15ckrZuyWUcxF3OJc5x5nUDkEraVHNTcOa7MWKtyOec7ejL7z42kXtp06o9fTBBAJ0N4J08J4rM0H1gSXGG6nNfv7R/Va7F7tMdDg0TEH+IcislvDu16oZg5xoutlJ9h3I8weBRyw1aLYci/wCpCxW1/XEUadzWc2kD0cYce6JXW8Vh81IA/hgjmCIIWH3T3QDWioRlqG4temw6QfxH3WWjw+yH0T+6e4M403GW31LZuD3IY8dLYmadvRIpbKLWgsMjgOI6TxSxWIsbKfhPZhIxeDzsPBwBynry7lpY68EU79IpqSq/aT4dT/OQe7KT/neq37fiRY4WrbllPzUWvtGu57M2HrNDSSZZPCOE81zNlkjT03BLc6AqWltlo9oOb+Zj2/EKU3alN0Q9vmEbBROzpQCiMrg8Qny8RqmQKKzG1S/E0mAxkmo7QyAMoHTtOHkrI1IKqcK9prVHWEZWT4Fxv4jyU8vkpLGof9Ylteo8Jxr7JkxWOEowU0KiMvTgHCbpus+AZsidUVbt7FllB7hqGmL8YsgzJGcq7utxLjWzv7ZJ9twsDlFu4IK32cMtJg5NHwQUeRWjQ7CrZsPSPNjPgFLxWio9zK+bA0D/APW0eVvkrytoV2/DmfpVVBdAGyOubpLSuf6WCAuirOhOcVE2lXysc7kCfK6D0jIcpYKkdKTO/K36J9mCp/7bP6G/ROYOBTA6CT1i6fBS0GxltBg0Y0fyj6J0NbwAHcAgSEh1QBGgWOZk/g3zKguqWUjAGKYPOT77e5UxRuQk3onmoiZeZTLal0pr4K7TnAxiar4Zr+w5ocDBgi1jPxUlwSQztA9ClCCky5705CRTdc96U5EwdM6pbJUSnLnkfdbY9TrHvHmpgMIGIdSuA4ggG6S4jl9FntqbepsrPbnbZ0GXAX4i5UatvjREAVGFxs1ocC5x4AAXK4nLbOpR8L3EbapUiQZLhq1ly3v4DulNUMbh8TIDQTxa9oDveqPdl3YBqC7u04niTrqr/E4amG5oEgSCNUUm1YzikJbsagHS1pb0a94b/TMKaNnUyP1PxVczGg8UqnjYMTqlTFoV/wCP0hMF4JM2dN4i0jomHbD/AA1qg7ww/IKT6/mUPtcoG2RP2RW+7XB/NT+Yck/s3Ej79J39Y+RVi2unBiEVRrZXNoYgasYfyvH/AOgEg16rdaL/AOXK7/qSrGtWJMNOmvTw4pTOsnvP0RsxTs20wnKTld+FwLT5FVO8mNa5jWAiHvDTcERIze6VrX0KbozMaYMiQDB5iUkYSj/tU/6Ga+SNWC6M7TxjYEEe5BaL7DQ/2mf0N+iCXgNzM/6OMRmwDB+Eub5OK1r9D3LCei+r+4e38NV48zPwK3h+SvF6Iy9KuuE0CYTlfimA1RfpQeDlX7c/0Hj+E/BTWNTONo5mkIPaCh7C4iaQP8IPmEbcQqrCsqtotbAOURMxIFhIjkkOw9Y/eaPAn6LbCXBxIReuBuqf9nVCb1T/ACtaPjKP9j86lQ/zR8IRAWOIxYAPcrfBWpU/yt/6iVh9q7LAAAfUlzmj23H2iBxW6pUy3uV8C2yeT4Kq2uPD6JuniQ7TgYRVCsts7b4biKlMhxAcJI4WC6SJtqT5txCNUr9r5TLbjjIIt0VlQx7agBBAM6Eieo79UrMOsNz3lLqVQBdQdoHUCZPLU8oVazB1jWpw6oGZgXAxEAE8eoCFhovcHQytvq5znu/M4z7tPBSYQaxE93BAyMFidi0PX1XGkwk1HkkgGSXEnVI+w0x7DGgz91onwhM4vaPbcZsXOPmVpdyWseHPs52aAR921x33XnwTnOjrk+KspsKymKTjVa4CmSfvhzSDYODIJF9I4qS7EUqlLO1xMNNMZS7JOhOUgX6wtbjNiU6jy+7X2ktPtRpmGh79UmhgWZHMdBzSDbgRwPfddvW0qQnans57S2IfuV6zf5g4eTgUv9nYlt2VmP8A+RkHzYR8FYvpmnUcx2rTHf1TtLguLadMoVbsXi2jtUWu/wCOp8nD5o27wFv+pSrM72Zh5sJV5nR5xCZClTR3mom3rGg8nS0+TgFPpbRadCD3GUuphGOEOY094BUR+7dCZDAw82S0j+mEaAS8NiZE/iJPvUn7RZUlPYTmSKdaoBJMOh4vyzXR/Y8Q3R7Hd4cPeCR7lqMW/wBqRHEKo9dWbrSn8jgfcYTL9qwe217e9jo8xIRMX3r+qCoP25S/GEEts1Ge3C2uKWMfScYbVIy8s9x79PJdYabLzntLEllRpZ7QIIjVpaZB813TdLbwxmFZWiHEZXt5VG2d4HUdCF1URFYk3KZFXopGJF0yud+lUClWlKiUTSkucsEWBwSHoNKDkQCQic6ERco2IxrWiS4BCwkXaYL3Ma0S4ubA8ZWopue4dpoaeIDpB9wWFo7yURWLszXvaxxawO9o2EWuLE+9XWF38dYPpN0HsE2HcVTHNR9BLHKXhdYmtlcGnUzAteNYWS3Lq08TUxI0qUqzwRHtML3ZHD3jw6q6xu0qWKa5rmhwsROoNxPNrgY8wuaejk1WbQxDWwKlNrpF4qBtQCo089ZXTyuqIca9Ovuw4iIJ8AmauFJ0bbkpmHxge2R4jiO9KFSf8v5JrFKqviXUqeZwD8l+1BcxvFzSRNte5M4be05GPDXVS+7gzKCwcGy6xPQead2vtECabYLnCCbENaRf+ZQMHgw1oAEACIXNkyU6R048dq5Ghwu9dBxa0ucxzjAFVuWT+HN7M+N1L2riCKFVzBLm0qhAtJcGOIHn8Fi9rspuYWviDb/Oq1G7uJfVw7XVWkOgg5hd4b2Q+P4hB8Ucc3L0GWCj4eYK20KzjLqjyeriu2eg/GMZhCHvAe+q9wBPaI7LZjlZXu8fo2weKBIpijU/HSaACf42Dsu9xWMdh37MrUaNQNDWlxY8OP7wPNyPG2iZ/wCPwmlyezsfrxNj8FE21tZuHoOqvMMZlzG3ZaXATHQkWVWNvCmxrsj3tdxp3g9R81A3n2o3F4Kvhwx7XVWZG5+BJBlwbJAEcQqqaoRwaZD3vwdfEOZXwDmZsnbZUJAqxGUtcLAxa+sBYtvpBq4Z2TGYWpTcDBtaekxPgSoWz2bSwPZYC9gkAE5mkAkSwzMWK0Gwd7K+Iqfvy2mGTFMAl7yImA4QBB71yz4+ssnS9JOA9IWDq2FUNJ4P7J9/1V9QxrHiWkEcwQQfFY7fzdwYug1+GY01KZzOEAVHNc2S0O++RrHSy5fRfVpHsOfTI/CXNNuBgpYwU1cWDsR6KYUbpXDcFv8AY2l/8uccqjQ732PvWk2f6YHCBXoTzdTdH9rvqm62g80dQa5B2iyOzvSZg6lnPNOeFRpH9wke9aTB7SpVWzTqNeP4XA/BCqDaJjXIiRySQERKARt1Nn4R7kEqyCxjnlPcqJL4zEyY0krRbnv+yVCwmKdSJ5NeLNd8vJW9WioFfCyqEzSY1RRUHNZbGbXqCvTpue8Uy0zkDc8gW7TgRw5JqrhKVTXF1x/yAkebHD4Jetv6NzSNTUxzBqQO8hVWP3tw1MkOqNnkJJ/tCon7tPP+jXoO/nyu/vHzVTjNzcXcuovf1bD/AHsJVOlf0Xs/8LjFelKiwQynUef5Wj3mVSYz0q1z/p0mN/MXOPuhU+I2S5hh7XNPJwLT5FMHZp5I9aQOTYrG77Y2prVLfyAN+UqmxGIq1DNR73fmc4q2Gy+iMbK6LUkDbD3MwBNcuA9lvvcf0K2NbEGm4BwuR5qTufu81lEPN3PueQF8o+fikb94OKdMs1DiPDL+i5ZrlI7oPhAzG0d6qlGofUkTFyZIF5FhqU3uDtNw2tSqPMmq9zXnn60Ef9svkoP7NJMlSdnYU06rHsEua9rgBxIcCB7l0xVHHOXJnd34SDnbbn9VT7R2xmtR10NTgOjefel4mu+s0D2GmOzaTbRxHwVdjctAS8gDvv8AoknkfkS2PEvZCqNINuTJ1JOpPGUzi9qBoN4HNZXaO9oc4hrrDlJHmAVAZvjSouzeodXdq31hFOm2BFqbcxdfmQpxxSY8s0Ymy2Zsd+KObM5nFjhq08HQRB5wqCr6U8dga78PiqdKsabi0kA03uGocC2WwRBu3iqTHelXHvMU3Mw7eVJgnxe8En3Ki2ptV+Jqeurvz1HABziGicgDWyGgDQBdkMfFHFkycnZ0ap6cHOb+6wga60GpUlg5yGgE+YWU2ht99eo6pVdme4zyAHBrQdAOCzwdH6/JKa8ak3V4xSIybZqsHvjVYz1eYOYRBY4WI5SLhW2xd7qQf2mOaOBzZotEEnUd/vWDbVTgqxxA96DxxYVkkjquDnEZnh+Vtg2CBJB7UH2ouBw4lZ6uG08QGtF2vzOzElpBeOOpcRp3LNbO25VoPDqToPKOyR1BWowu/wA1wJq0Wl/F7YbPeFyZPzN+FlkUlTNJs/GesouFhUyXLWuDc3AieH11VPtLd+jjaBqkBuIbmDnN+85ouHjibaqNhNrMqGoKNQ0s5JEsADAYlrXAmBPRO7ubvO+0l73hzGXcGl2aqHTYgXHPqufplDaBS+GDxG7726hQauyyOBXdNp4KlVjJTiBBMESe4qlxW6jTwXVF6DRxx+CISG0nNMtJaeYJB8wul4zc3kFSYrddw4J9C0ykwW9+NpeziKhHJ/bH90q9wPpYrttWpMqdWyx3lce4Kor7EcOCg1NnwhxTDbR0Kn6XMPAmjVB4jsH3ygubHBIIdcTc5HoRzExUoqeWJp9JToazPY3Cj1rTBJi0CwvqVTbRoZHkc7hbCu2/gqbeDB5qedurb97eKEloKZnMycpYt7fZcR3EqNnR5lLkylFq3eKtEOdnHJ4Dx5OBSmbWp/fw1B3czIf7SFU5kco9kkDii4a/Bu1pVGfkeCPJwKUNl4VxGSvlHKpT4/mafkqUFKlHtf03H+G3weGaGgU6lN0cA8D3OhVu8ez6jmXY4tBmQJAjjIWcD08zFuiMx8yl5RKcpVQx+yp0V/sHYQpHO4S7h/D3dUjCScukuGYdG81KG0srQdZcAOvVGUrKY8X36WNXHCkx73EAMaTJ4Lke1drVMTUL6rib2b91o4COJVzv1vCXvGHZYCHPvqfut+azdNkrpwQ1bOT9GTfFCkzWB4KS+QLDxP0VbWa5zoLj4WC6mcgxXqtGpEpluOB7MCLpuvRiQNbqIaZUpSoqlosabmp8OPCPNVTJ5HyT1MkcD5FFSBRMJPFO06o4Se5RW4oc/NLp4tiaxaJzKngn2Oi5163UHPN2lKp1uadMWi7wuKPDy+i0Wyd4KlP2Tbi12h8OBWKp4mFY4bGm3OOKLin6LbXh1bZe9Dao07QAlup7+5WjMUx3+fJcmweJOYOa7K4G0dfiCtps7GCrTDpuDlcBqHDpwXn54vFteHZhayafppnYcHSFFr7MB1ChMxTm8T3fqpVHax0P1upRzRZR42itxOwWngqfGbqjgFtKeKa79EZoA6QrqVk3E5q/dQzoguiHBIJ7BRZ5EDTSwEcKYSLidm06kZ2zGlzHiAbofZGwRlEERHQ8FKJA1TTqoWZjlu18EaFZ9M8Dbq03afL4FRc62G/WBzNbVEBzOy4c2k2PgfisTnXPIqvCQHJQcowelesS0EkZkrMowqJYesYezJQcmQ5HnQMSamNy0qjQ7K+oSwOcdGhsw3uHDmVFx214qUoByUhAExcjKJ8Piqvb9ZodTzEiTLYFswgQTPUcCqzH46armkydCJvpyVowuijy0iO6qX1nuP3nT8PorXCYQSCevmqag/tLSYOA3v0713wWjzsjt2Q8VR15deSqKpEgjnrz7lpcVTlt48efBVn2SH5na8G8usJyZArMAboBN5sSPFMse0DSe9WOKw02E8z0UEtHLuQaQbYr13Qe9Izg8Amn1b2RNemtGphVaLD0PdZRqlIAc+hHwKlVW2UVzUrChDADoYUn1toNxzUB9KEMx5pUx2W9IQ2SnMPU1UChiSGgG4T9I6xpzVEybRZU8QSZBiFa7P3hNJ8sMONiDdrhyI+eqznreSAqDXVaVSVMCtO0dT2XvLTqw09l+kH73Rp49xurNw438J/qC5B662srT7A31yQyuS4aNqXJbwh/EjqvNz/lr/KB24v0XqRt4TlPFOF5tyOvnyTNBwc0OBzBwlsXBF9eYRmD71w3JM7KTJzdqui496Crs/JyCp2yE60aw4m06Dqo9XaDRq6eQb+ioauIe49q94km2nBvFNtflaCTHC0z4BPLP/Cax/0tqu07w1txxdMd9lHqY57hZxiOAi/Tj0USpr2W63uTwHFKY8kTMkamYAjQDgpPJJlFBIYx4JpumDZ3Zvexu4668Fyb/wAgePaYJAuLg+9dYi5AzQ7iCCXG0SToFV7R3Yp1vaZmeBfSzeEkapsc1F7Qs434YOnvEz7wc3wke5TaO1GP9l4PjB8irfE7gUnHsOe0Xk9lwnoOUqhx24dZs5YfyEEOI6C66VLHL7RFxmiwbVTgqrK1Nn4ilPZqsjWxLR8QhS2xWbrlcOog+5Nwvx2DlXprBUSg9ZyjvIPvMI6i48lOobZpO++J5Gx96RwaGUkHvVSzYeRq1wPgbH5LP7L2K6rLiOw3UniYmAeI4lamrlqMLSbOESIPiBoYhM7b2pR9RTwuBJOaziWuGRo1mfvONyVTHpbEl6ZplcF5y6Ax5LRYGvIjmLd6g/sLK0gRI05HqotOq6mYcI7/AKrpxZYyI5MbRoqrSYkeITbHgHmRzUCntgx9UT9qdAZVWySTDxNYXAFzqVXl0CB5pytiy62g5BNFwH+f5xQ5IbixrIEcQlZeh56BLp0XGIa6/chzivoeLYiSmX0yCrKhsWs49lhtczEeatcNuLXcQHENBva7vJTlngvoyxSfwyjgOITNSlyv3LotLcBgaC9z3GdBZSm7t02hwY3uJjQcJ4rnn+uPwvH87+nMg0xcEQlYapC3W1N32kix7QiQ3jH4dfKVjcfsl1LtQYktnhI6qmLOpeiTwuIp97j/ADvSA7nqo7K8fRPSCJ/9j6rqIUSA9E48lHp1ClhyIKLjYe8lTDGB2mcWO0728iug7L29TxLJpntR2mn2hb4dVyfMl0MS6m4OY4tcLgjVcub88Z7WmXx5XDR2I028dfFBYSj6RHhoD6bXO4nMRPWIMI1w/wDFyHV3w/pvAwl3Bxs69gOBtxQbSiYiRqb+4IILnLAqH2SYgx1JJtr1Kc9VBggTy4Dv4EoII0YICxgCRxPujyRl4yzBLTqJgmOfmUEEQDTqR0LbcBNmjXj0RNoSJFnfeJNzfp0QQQCI9Q0zrkjS0uOkx+qrsbsKjU9unJFmgRfjJPBBBHk14Din6UmN3ApOaA1zmuOomQLnSe5UmL3Artk0i2o0TckNNjyKCCtDLK6snLHGimfh69I5btPIOERx4rU7ubt5aedxPrH3MR2Wzz5lGgn/AESajr6LjirLmpggQL9kWB4yOirsTscGZieUC/8Al/1QQXLCTTLNJkSpsFggBwANycswOXUSm6eypLiMtgLZbGeKCCtzl/SahEkUNhWbLozGLDSeqls2IMw9mw5X58OiCCk5yHUUTsPu4zKScvaItHLhPiVcYbZDARYaZtL35njbyhBBLybGUUTKWHaGEgACZsOZ4ctFJc2Da0tmfqjQQCMOoGBfThyM8D4Juo2TBAEgm2qCCASFVwByjQ9qRPXTuVVj9hNfma6Dm75BHI8eOoQQWTaZqswW3N3jR7YMsmDPtNPAHge8KnbVIQQXs4JOUE2eblSUnQ6103SwgguhERWaNUovQQWMJIQQQRMf/9k="/>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 name="Picture 4" descr="biomed 2.jpg"/>
          <p:cNvPicPr>
            <a:picLocks noChangeAspect="1"/>
          </p:cNvPicPr>
          <p:nvPr/>
        </p:nvPicPr>
        <p:blipFill>
          <a:blip r:embed="rId2" cstate="print"/>
          <a:stretch>
            <a:fillRect/>
          </a:stretch>
        </p:blipFill>
        <p:spPr>
          <a:xfrm>
            <a:off x="3276600" y="4876800"/>
            <a:ext cx="2619375" cy="174307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153400" cy="3124200"/>
          </a:xfrm>
        </p:spPr>
        <p:txBody>
          <a:bodyPr>
            <a:normAutofit fontScale="92500" lnSpcReduction="10000"/>
          </a:bodyPr>
          <a:lstStyle/>
          <a:p>
            <a:pPr>
              <a:buFont typeface="Wingdings" pitchFamily="2" charset="2"/>
              <a:buChar char=""/>
            </a:pPr>
            <a:r>
              <a:rPr lang="en-US" sz="3000" dirty="0" smtClean="0"/>
              <a:t>Bachelor’s degree in biomedical engineering</a:t>
            </a:r>
          </a:p>
          <a:p>
            <a:pPr>
              <a:buFont typeface="Wingdings" pitchFamily="2" charset="2"/>
              <a:buChar char=""/>
            </a:pPr>
            <a:r>
              <a:rPr lang="en-US" sz="3000" dirty="0" smtClean="0"/>
              <a:t>Graduate’s degree in either biomedical or different engineering field, or on the job </a:t>
            </a:r>
            <a:r>
              <a:rPr lang="en-US" sz="2900" dirty="0" smtClean="0"/>
              <a:t>training</a:t>
            </a:r>
          </a:p>
          <a:p>
            <a:pPr>
              <a:buFont typeface="Wingdings" pitchFamily="2" charset="2"/>
              <a:buChar char=""/>
            </a:pPr>
            <a:r>
              <a:rPr lang="en-US" sz="3000" dirty="0" smtClean="0"/>
              <a:t> Where: University of Michigan </a:t>
            </a:r>
          </a:p>
          <a:p>
            <a:pPr>
              <a:buFont typeface="Wingdings" pitchFamily="2" charset="2"/>
              <a:buChar char=""/>
            </a:pPr>
            <a:r>
              <a:rPr lang="en-US" sz="3000" dirty="0" smtClean="0"/>
              <a:t>In high school: Lots of science classes including:</a:t>
            </a:r>
          </a:p>
          <a:p>
            <a:pPr lvl="1">
              <a:buFont typeface="Wingdings" pitchFamily="2" charset="2"/>
              <a:buChar char=""/>
            </a:pPr>
            <a:r>
              <a:rPr lang="en-US" sz="2400" dirty="0" smtClean="0"/>
              <a:t>784A/B/C </a:t>
            </a:r>
            <a:r>
              <a:rPr lang="en-US" sz="2400" dirty="0" err="1" smtClean="0"/>
              <a:t>Mech</a:t>
            </a:r>
            <a:r>
              <a:rPr lang="en-US" sz="2400" dirty="0" smtClean="0"/>
              <a:t> Engineer/Design Studio I</a:t>
            </a:r>
          </a:p>
          <a:p>
            <a:pPr lvl="1">
              <a:buFont typeface="Wingdings" pitchFamily="2" charset="2"/>
              <a:buChar char=""/>
            </a:pPr>
            <a:r>
              <a:rPr lang="en-US" sz="2400" dirty="0" smtClean="0"/>
              <a:t>786 A/B/C </a:t>
            </a:r>
            <a:r>
              <a:rPr lang="en-US" sz="2400" dirty="0" err="1" smtClean="0"/>
              <a:t>Mech</a:t>
            </a:r>
            <a:r>
              <a:rPr lang="en-US" sz="2400" dirty="0" smtClean="0"/>
              <a:t> Engineer/Design Studio II </a:t>
            </a:r>
          </a:p>
          <a:p>
            <a:pPr>
              <a:buFont typeface="Wingdings" pitchFamily="2" charset="2"/>
              <a:buChar char=""/>
            </a:pPr>
            <a:endParaRPr lang="en-US" sz="3000" dirty="0"/>
          </a:p>
        </p:txBody>
      </p:sp>
      <p:sp>
        <p:nvSpPr>
          <p:cNvPr id="4" name="Rectangle 3"/>
          <p:cNvSpPr/>
          <p:nvPr/>
        </p:nvSpPr>
        <p:spPr>
          <a:xfrm>
            <a:off x="152400" y="381000"/>
            <a:ext cx="8610600" cy="15696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lIns="91440" tIns="45720" rIns="91440" bIns="45720">
            <a:spAutoFit/>
          </a:bodyPr>
          <a:lstStyle/>
          <a:p>
            <a:pPr algn="ctr"/>
            <a:r>
              <a:rPr lang="en-US" sz="4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Training, Qualification, Advancement</a:t>
            </a:r>
            <a:endParaRPr lang="en-US" sz="4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5" name="Picture 4" descr="University-of-Michigan-Admissions-Decisions.jpg"/>
          <p:cNvPicPr>
            <a:picLocks noChangeAspect="1"/>
          </p:cNvPicPr>
          <p:nvPr/>
        </p:nvPicPr>
        <p:blipFill>
          <a:blip r:embed="rId2" cstate="print"/>
          <a:stretch>
            <a:fillRect/>
          </a:stretch>
        </p:blipFill>
        <p:spPr>
          <a:xfrm>
            <a:off x="3429000" y="5257800"/>
            <a:ext cx="2362200" cy="140419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Calibri" pitchFamily="34" charset="0"/>
              <a:buChar char="↑"/>
            </a:pPr>
            <a:r>
              <a:rPr lang="en-US" dirty="0" smtClean="0"/>
              <a:t>Employment rate: 27% increase</a:t>
            </a:r>
          </a:p>
          <a:p>
            <a:pPr>
              <a:buFont typeface="Calibri" pitchFamily="34" charset="0"/>
              <a:buChar char="↑"/>
            </a:pPr>
            <a:r>
              <a:rPr lang="en-US" dirty="0" smtClean="0"/>
              <a:t>Where I want to live: St. Clair Shores, Michigan</a:t>
            </a:r>
          </a:p>
          <a:p>
            <a:pPr>
              <a:buFont typeface="Calibri" pitchFamily="34" charset="0"/>
              <a:buChar char="↑"/>
            </a:pPr>
            <a:r>
              <a:rPr lang="en-US" dirty="0" smtClean="0"/>
              <a:t>Where I want to work: Any where I can get a job</a:t>
            </a:r>
          </a:p>
          <a:p>
            <a:pPr lvl="1">
              <a:buFont typeface="Calibri" pitchFamily="34" charset="0"/>
              <a:buChar char="↑"/>
            </a:pPr>
            <a:r>
              <a:rPr lang="en-US" dirty="0" smtClean="0"/>
              <a:t>Small career, not a lot of jobs </a:t>
            </a:r>
          </a:p>
          <a:p>
            <a:endParaRPr lang="en-US" dirty="0" smtClean="0"/>
          </a:p>
          <a:p>
            <a:endParaRPr lang="en-US" dirty="0"/>
          </a:p>
        </p:txBody>
      </p:sp>
      <p:sp>
        <p:nvSpPr>
          <p:cNvPr id="4" name="Rectangle 3"/>
          <p:cNvSpPr/>
          <p:nvPr/>
        </p:nvSpPr>
        <p:spPr>
          <a:xfrm>
            <a:off x="228600" y="457200"/>
            <a:ext cx="8686800" cy="92333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Job Outlook/Employment</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5" name="Picture 4" descr="biomed 6.jpg"/>
          <p:cNvPicPr>
            <a:picLocks noChangeAspect="1"/>
          </p:cNvPicPr>
          <p:nvPr/>
        </p:nvPicPr>
        <p:blipFill>
          <a:blip r:embed="rId2" cstate="print"/>
          <a:stretch>
            <a:fillRect/>
          </a:stretch>
        </p:blipFill>
        <p:spPr>
          <a:xfrm>
            <a:off x="3276600" y="4800600"/>
            <a:ext cx="2466975" cy="184785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Calibri" pitchFamily="34" charset="0"/>
              <a:buChar char="$"/>
            </a:pPr>
            <a:r>
              <a:rPr lang="en-US" dirty="0" smtClean="0"/>
              <a:t>Median Salary: $86,960</a:t>
            </a:r>
          </a:p>
          <a:p>
            <a:pPr>
              <a:buFont typeface="Calibri" pitchFamily="34" charset="0"/>
              <a:buChar char="$"/>
            </a:pPr>
            <a:r>
              <a:rPr lang="en-US" dirty="0" smtClean="0"/>
              <a:t>Goals:</a:t>
            </a:r>
          </a:p>
          <a:p>
            <a:pPr lvl="1">
              <a:buFont typeface="Calibri" pitchFamily="34" charset="0"/>
              <a:buChar char="$"/>
            </a:pPr>
            <a:r>
              <a:rPr lang="en-US" dirty="0" smtClean="0"/>
              <a:t>Own a Siberian husky, $800 +</a:t>
            </a:r>
          </a:p>
          <a:p>
            <a:pPr lvl="1">
              <a:buFont typeface="Calibri" pitchFamily="34" charset="0"/>
              <a:buChar char="$"/>
            </a:pPr>
            <a:r>
              <a:rPr lang="en-US" dirty="0" smtClean="0"/>
              <a:t>Swim with dolphins, $525 +</a:t>
            </a:r>
          </a:p>
          <a:p>
            <a:pPr lvl="1">
              <a:buFont typeface="Calibri" pitchFamily="34" charset="0"/>
              <a:buChar char="$"/>
            </a:pPr>
            <a:r>
              <a:rPr lang="en-US" dirty="0" smtClean="0"/>
              <a:t>Watch the ball drop on New Years Eve in Times Square, $293 +</a:t>
            </a:r>
          </a:p>
          <a:p>
            <a:pPr lvl="1">
              <a:buFont typeface="Calibri" pitchFamily="34" charset="0"/>
              <a:buChar char="$"/>
            </a:pPr>
            <a:endParaRPr lang="en-US" dirty="0" smtClean="0"/>
          </a:p>
          <a:p>
            <a:pPr lvl="1">
              <a:buFont typeface="Calibri" pitchFamily="34" charset="0"/>
              <a:buChar char="$"/>
            </a:pPr>
            <a:endParaRPr lang="en-US" dirty="0" smtClean="0"/>
          </a:p>
        </p:txBody>
      </p:sp>
      <p:sp>
        <p:nvSpPr>
          <p:cNvPr id="4" name="Rectangle 3"/>
          <p:cNvSpPr/>
          <p:nvPr/>
        </p:nvSpPr>
        <p:spPr>
          <a:xfrm>
            <a:off x="228600" y="304800"/>
            <a:ext cx="8686800" cy="923330"/>
          </a:xfrm>
          <a:prstGeom prst="rect">
            <a:avLst/>
          </a:prstGeom>
        </p:spPr>
        <p:style>
          <a:lnRef idx="3">
            <a:schemeClr val="lt1"/>
          </a:lnRef>
          <a:fillRef idx="1">
            <a:schemeClr val="accent1"/>
          </a:fillRef>
          <a:effectRef idx="1">
            <a:schemeClr val="accent1"/>
          </a:effectRef>
          <a:fontRef idx="minor">
            <a:schemeClr val="lt1"/>
          </a:fontRef>
        </p:style>
        <p:txBody>
          <a:bodyPr wrap="squar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Earnings</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5" name="Picture 4" descr="piggy bank.jpg"/>
          <p:cNvPicPr>
            <a:picLocks noChangeAspect="1"/>
          </p:cNvPicPr>
          <p:nvPr/>
        </p:nvPicPr>
        <p:blipFill>
          <a:blip r:embed="rId2" cstate="print"/>
          <a:stretch>
            <a:fillRect/>
          </a:stretch>
        </p:blipFill>
        <p:spPr>
          <a:xfrm>
            <a:off x="3505200" y="4724400"/>
            <a:ext cx="1905000" cy="1896533"/>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9000"/>
            <a:lum/>
          </a:blip>
          <a:srcRect/>
          <a:stretch>
            <a:fillRect t="-16000" b="-1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2" pitchFamily="18" charset="2"/>
              <a:buChar char=""/>
            </a:pPr>
            <a:r>
              <a:rPr lang="en-US" dirty="0" smtClean="0"/>
              <a:t>Teach students as an entire class or in small groups</a:t>
            </a:r>
          </a:p>
          <a:p>
            <a:pPr>
              <a:buFont typeface="Wingdings 2" pitchFamily="18" charset="2"/>
              <a:buChar char=""/>
            </a:pPr>
            <a:r>
              <a:rPr lang="en-US" dirty="0" smtClean="0"/>
              <a:t>Bachelor’s degree</a:t>
            </a:r>
          </a:p>
          <a:p>
            <a:pPr>
              <a:buFont typeface="Wingdings 2" pitchFamily="18" charset="2"/>
              <a:buChar char=""/>
            </a:pPr>
            <a:r>
              <a:rPr lang="en-US" dirty="0" smtClean="0"/>
              <a:t>Job outlook: 6% rise</a:t>
            </a:r>
          </a:p>
          <a:p>
            <a:pPr>
              <a:buFont typeface="Wingdings 2" pitchFamily="18" charset="2"/>
              <a:buChar char=""/>
            </a:pPr>
            <a:r>
              <a:rPr lang="en-US" dirty="0" smtClean="0"/>
              <a:t>Salary: $55,050 per year</a:t>
            </a:r>
          </a:p>
        </p:txBody>
      </p:sp>
      <p:sp>
        <p:nvSpPr>
          <p:cNvPr id="4" name="Rectangle 3"/>
          <p:cNvSpPr/>
          <p:nvPr/>
        </p:nvSpPr>
        <p:spPr>
          <a:xfrm>
            <a:off x="152400" y="381000"/>
            <a:ext cx="8763000" cy="923330"/>
          </a:xfrm>
          <a:prstGeom prst="rect">
            <a:avLst/>
          </a:prstGeom>
        </p:spPr>
        <p:style>
          <a:lnRef idx="3">
            <a:schemeClr val="lt1"/>
          </a:lnRef>
          <a:fillRef idx="1">
            <a:schemeClr val="dk1"/>
          </a:fillRef>
          <a:effectRef idx="1">
            <a:schemeClr val="dk1"/>
          </a:effectRef>
          <a:fontRef idx="minor">
            <a:schemeClr val="lt1"/>
          </a:fontRef>
        </p:style>
        <p:txBody>
          <a:bodyPr wrap="square" lIns="91440" tIns="45720" rIns="91440" bIns="45720">
            <a:spAutoFit/>
          </a:bodyPr>
          <a:lstStyle/>
          <a:p>
            <a:pPr algn="ctr"/>
            <a:r>
              <a:rPr lang="en-US"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High School Teacher</a:t>
            </a:r>
            <a:endParaRPr 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5" name="Picture 4" descr="teacher.jpg"/>
          <p:cNvPicPr>
            <a:picLocks noChangeAspect="1"/>
          </p:cNvPicPr>
          <p:nvPr/>
        </p:nvPicPr>
        <p:blipFill>
          <a:blip r:embed="rId3" cstate="print"/>
          <a:stretch>
            <a:fillRect/>
          </a:stretch>
        </p:blipFill>
        <p:spPr>
          <a:xfrm>
            <a:off x="3276600" y="4724400"/>
            <a:ext cx="2628900" cy="174307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8839200" cy="4525963"/>
          </a:xfrm>
        </p:spPr>
        <p:txBody>
          <a:bodyPr>
            <a:normAutofit/>
          </a:bodyPr>
          <a:lstStyle/>
          <a:p>
            <a:pPr lvl="1">
              <a:buNone/>
            </a:pPr>
            <a:r>
              <a:rPr lang="en-US" dirty="0" smtClean="0"/>
              <a:t>    After researching this career I’m still interested in biomedical engineering. My favorite part of this job is that I get to design artificial parts and machines. I like that I get to help people. I do not look forward to fixing machines. I learned that this is a small field so I’m going to have to work really hard to get a job. I also learned that some biomedical engineers work in hospitals, which seems really cool to me.</a:t>
            </a:r>
            <a:endParaRPr lang="en-US" dirty="0"/>
          </a:p>
        </p:txBody>
      </p:sp>
      <p:sp>
        <p:nvSpPr>
          <p:cNvPr id="4" name="Rectangle 3"/>
          <p:cNvSpPr/>
          <p:nvPr/>
        </p:nvSpPr>
        <p:spPr>
          <a:xfrm>
            <a:off x="228600" y="381000"/>
            <a:ext cx="8763000" cy="92333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Conclusion</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5" name="Picture 4" descr="hand.jpg"/>
          <p:cNvPicPr>
            <a:picLocks noChangeAspect="1"/>
          </p:cNvPicPr>
          <p:nvPr/>
        </p:nvPicPr>
        <p:blipFill>
          <a:blip r:embed="rId2" cstate="print"/>
          <a:stretch>
            <a:fillRect/>
          </a:stretch>
        </p:blipFill>
        <p:spPr>
          <a:xfrm>
            <a:off x="3200400" y="5105400"/>
            <a:ext cx="2286000" cy="152122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655</TotalTime>
  <Words>522</Words>
  <Application>Microsoft Office PowerPoint</Application>
  <PresentationFormat>On-screen Show (4:3)</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davidkrueger</dc:creator>
  <cp:lastModifiedBy>Dell User</cp:lastModifiedBy>
  <cp:revision>105</cp:revision>
  <dcterms:created xsi:type="dcterms:W3CDTF">2013-01-22T18:04:31Z</dcterms:created>
  <dcterms:modified xsi:type="dcterms:W3CDTF">2014-05-26T18:21:10Z</dcterms:modified>
</cp:coreProperties>
</file>